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9" r:id="rId3"/>
    <p:sldId id="257" r:id="rId4"/>
    <p:sldId id="260" r:id="rId5"/>
    <p:sldId id="258" r:id="rId6"/>
    <p:sldId id="261" r:id="rId7"/>
    <p:sldId id="262" r:id="rId8"/>
    <p:sldId id="263" r:id="rId9"/>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9" autoAdjust="0"/>
    <p:restoredTop sz="94660"/>
  </p:normalViewPr>
  <p:slideViewPr>
    <p:cSldViewPr snapToGrid="0">
      <p:cViewPr varScale="1">
        <p:scale>
          <a:sx n="49" d="100"/>
          <a:sy n="49" d="100"/>
        </p:scale>
        <p:origin x="53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7F6738-41FE-41EF-BB6A-0BD8C6541252}" type="datetimeFigureOut">
              <a:rPr lang="sv-SE" smtClean="0"/>
              <a:t>2024-05-13</a:t>
            </a:fld>
            <a:endParaRPr lang="sv-SE" dirty="0"/>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6EB57F-896F-4B76-B100-D359BFC998C6}" type="slidenum">
              <a:rPr lang="sv-SE" smtClean="0"/>
              <a:t>‹#›</a:t>
            </a:fld>
            <a:endParaRPr lang="sv-SE" dirty="0"/>
          </a:p>
        </p:txBody>
      </p:sp>
    </p:spTree>
    <p:extLst>
      <p:ext uri="{BB962C8B-B14F-4D97-AF65-F5344CB8AC3E}">
        <p14:creationId xmlns:p14="http://schemas.microsoft.com/office/powerpoint/2010/main" val="3696923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49DDAD-024F-F90B-77F2-D53E547A1EFD}"/>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705E0E05-F2D4-B313-6194-570990AEC5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C6C3386F-A313-9FB1-6520-9CE114847B61}"/>
              </a:ext>
            </a:extLst>
          </p:cNvPr>
          <p:cNvSpPr>
            <a:spLocks noGrp="1"/>
          </p:cNvSpPr>
          <p:nvPr>
            <p:ph type="dt" sz="half" idx="10"/>
          </p:nvPr>
        </p:nvSpPr>
        <p:spPr/>
        <p:txBody>
          <a:bodyPr/>
          <a:lstStyle/>
          <a:p>
            <a:fld id="{37B58402-25E4-4CC9-A122-6E264FB1D618}" type="datetimeFigureOut">
              <a:rPr lang="sv-SE" smtClean="0"/>
              <a:t>2024-05-13</a:t>
            </a:fld>
            <a:endParaRPr lang="sv-SE" dirty="0"/>
          </a:p>
        </p:txBody>
      </p:sp>
      <p:sp>
        <p:nvSpPr>
          <p:cNvPr id="5" name="Platshållare för sidfot 4">
            <a:extLst>
              <a:ext uri="{FF2B5EF4-FFF2-40B4-BE49-F238E27FC236}">
                <a16:creationId xmlns:a16="http://schemas.microsoft.com/office/drawing/2014/main" id="{00622261-61CE-1D8F-7AAD-732859ABD9E3}"/>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DCA19D17-B6E2-6F15-F047-59B0550FFC4A}"/>
              </a:ext>
            </a:extLst>
          </p:cNvPr>
          <p:cNvSpPr>
            <a:spLocks noGrp="1"/>
          </p:cNvSpPr>
          <p:nvPr>
            <p:ph type="sldNum" sz="quarter" idx="12"/>
          </p:nvPr>
        </p:nvSpPr>
        <p:spPr/>
        <p:txBody>
          <a:bodyPr/>
          <a:lstStyle/>
          <a:p>
            <a:fld id="{C4B77E29-825A-4A82-A5F7-A79973EE75D1}" type="slidenum">
              <a:rPr lang="sv-SE" smtClean="0"/>
              <a:t>‹#›</a:t>
            </a:fld>
            <a:endParaRPr lang="sv-SE" dirty="0"/>
          </a:p>
        </p:txBody>
      </p:sp>
    </p:spTree>
    <p:extLst>
      <p:ext uri="{BB962C8B-B14F-4D97-AF65-F5344CB8AC3E}">
        <p14:creationId xmlns:p14="http://schemas.microsoft.com/office/powerpoint/2010/main" val="486387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E220C89-85B2-AB72-CA69-6FFFEA028598}"/>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41E8AC03-8855-BAAA-7CF1-6E71513F3C25}"/>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4E3A6D7-C454-D054-ED23-12B7C628BC00}"/>
              </a:ext>
            </a:extLst>
          </p:cNvPr>
          <p:cNvSpPr>
            <a:spLocks noGrp="1"/>
          </p:cNvSpPr>
          <p:nvPr>
            <p:ph type="dt" sz="half" idx="10"/>
          </p:nvPr>
        </p:nvSpPr>
        <p:spPr/>
        <p:txBody>
          <a:bodyPr/>
          <a:lstStyle/>
          <a:p>
            <a:fld id="{37B58402-25E4-4CC9-A122-6E264FB1D618}" type="datetimeFigureOut">
              <a:rPr lang="sv-SE" smtClean="0"/>
              <a:t>2024-05-13</a:t>
            </a:fld>
            <a:endParaRPr lang="sv-SE" dirty="0"/>
          </a:p>
        </p:txBody>
      </p:sp>
      <p:sp>
        <p:nvSpPr>
          <p:cNvPr id="5" name="Platshållare för sidfot 4">
            <a:extLst>
              <a:ext uri="{FF2B5EF4-FFF2-40B4-BE49-F238E27FC236}">
                <a16:creationId xmlns:a16="http://schemas.microsoft.com/office/drawing/2014/main" id="{15B7A08E-77A0-7C88-7C38-24D4781D9432}"/>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5F835FB3-4338-23D4-0DF6-BE7EB26C5B10}"/>
              </a:ext>
            </a:extLst>
          </p:cNvPr>
          <p:cNvSpPr>
            <a:spLocks noGrp="1"/>
          </p:cNvSpPr>
          <p:nvPr>
            <p:ph type="sldNum" sz="quarter" idx="12"/>
          </p:nvPr>
        </p:nvSpPr>
        <p:spPr/>
        <p:txBody>
          <a:bodyPr/>
          <a:lstStyle/>
          <a:p>
            <a:fld id="{C4B77E29-825A-4A82-A5F7-A79973EE75D1}" type="slidenum">
              <a:rPr lang="sv-SE" smtClean="0"/>
              <a:t>‹#›</a:t>
            </a:fld>
            <a:endParaRPr lang="sv-SE" dirty="0"/>
          </a:p>
        </p:txBody>
      </p:sp>
    </p:spTree>
    <p:extLst>
      <p:ext uri="{BB962C8B-B14F-4D97-AF65-F5344CB8AC3E}">
        <p14:creationId xmlns:p14="http://schemas.microsoft.com/office/powerpoint/2010/main" val="84897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12BCE3B4-0515-3F02-078F-A160439747B5}"/>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5070D6EF-0610-BEB6-0472-CAD7FEABE93C}"/>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479005C-3016-BB8B-F962-C323E02F8BC3}"/>
              </a:ext>
            </a:extLst>
          </p:cNvPr>
          <p:cNvSpPr>
            <a:spLocks noGrp="1"/>
          </p:cNvSpPr>
          <p:nvPr>
            <p:ph type="dt" sz="half" idx="10"/>
          </p:nvPr>
        </p:nvSpPr>
        <p:spPr/>
        <p:txBody>
          <a:bodyPr/>
          <a:lstStyle/>
          <a:p>
            <a:fld id="{37B58402-25E4-4CC9-A122-6E264FB1D618}" type="datetimeFigureOut">
              <a:rPr lang="sv-SE" smtClean="0"/>
              <a:t>2024-05-13</a:t>
            </a:fld>
            <a:endParaRPr lang="sv-SE" dirty="0"/>
          </a:p>
        </p:txBody>
      </p:sp>
      <p:sp>
        <p:nvSpPr>
          <p:cNvPr id="5" name="Platshållare för sidfot 4">
            <a:extLst>
              <a:ext uri="{FF2B5EF4-FFF2-40B4-BE49-F238E27FC236}">
                <a16:creationId xmlns:a16="http://schemas.microsoft.com/office/drawing/2014/main" id="{A0F6D9F0-0DFD-6BC5-5B50-E7D73AA46823}"/>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33A071EF-A6C6-9058-20C1-AF62A180F42C}"/>
              </a:ext>
            </a:extLst>
          </p:cNvPr>
          <p:cNvSpPr>
            <a:spLocks noGrp="1"/>
          </p:cNvSpPr>
          <p:nvPr>
            <p:ph type="sldNum" sz="quarter" idx="12"/>
          </p:nvPr>
        </p:nvSpPr>
        <p:spPr/>
        <p:txBody>
          <a:bodyPr/>
          <a:lstStyle/>
          <a:p>
            <a:fld id="{C4B77E29-825A-4A82-A5F7-A79973EE75D1}" type="slidenum">
              <a:rPr lang="sv-SE" smtClean="0"/>
              <a:t>‹#›</a:t>
            </a:fld>
            <a:endParaRPr lang="sv-SE" dirty="0"/>
          </a:p>
        </p:txBody>
      </p:sp>
    </p:spTree>
    <p:extLst>
      <p:ext uri="{BB962C8B-B14F-4D97-AF65-F5344CB8AC3E}">
        <p14:creationId xmlns:p14="http://schemas.microsoft.com/office/powerpoint/2010/main" val="2670353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BEA1505-9B62-9661-4F64-25C6D16E003F}"/>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8206308-8530-D9CF-5F4B-36817E0CB319}"/>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8A38F37-5215-C96D-4641-A00D40477250}"/>
              </a:ext>
            </a:extLst>
          </p:cNvPr>
          <p:cNvSpPr>
            <a:spLocks noGrp="1"/>
          </p:cNvSpPr>
          <p:nvPr>
            <p:ph type="dt" sz="half" idx="10"/>
          </p:nvPr>
        </p:nvSpPr>
        <p:spPr/>
        <p:txBody>
          <a:bodyPr/>
          <a:lstStyle/>
          <a:p>
            <a:fld id="{37B58402-25E4-4CC9-A122-6E264FB1D618}" type="datetimeFigureOut">
              <a:rPr lang="sv-SE" smtClean="0"/>
              <a:t>2024-05-13</a:t>
            </a:fld>
            <a:endParaRPr lang="sv-SE" dirty="0"/>
          </a:p>
        </p:txBody>
      </p:sp>
      <p:sp>
        <p:nvSpPr>
          <p:cNvPr id="5" name="Platshållare för sidfot 4">
            <a:extLst>
              <a:ext uri="{FF2B5EF4-FFF2-40B4-BE49-F238E27FC236}">
                <a16:creationId xmlns:a16="http://schemas.microsoft.com/office/drawing/2014/main" id="{A5BEB688-6464-5F2D-DBDC-CAD57A094625}"/>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686795EF-E967-7005-7301-E237D32C3ADE}"/>
              </a:ext>
            </a:extLst>
          </p:cNvPr>
          <p:cNvSpPr>
            <a:spLocks noGrp="1"/>
          </p:cNvSpPr>
          <p:nvPr>
            <p:ph type="sldNum" sz="quarter" idx="12"/>
          </p:nvPr>
        </p:nvSpPr>
        <p:spPr/>
        <p:txBody>
          <a:bodyPr/>
          <a:lstStyle/>
          <a:p>
            <a:fld id="{C4B77E29-825A-4A82-A5F7-A79973EE75D1}" type="slidenum">
              <a:rPr lang="sv-SE" smtClean="0"/>
              <a:t>‹#›</a:t>
            </a:fld>
            <a:endParaRPr lang="sv-SE" dirty="0"/>
          </a:p>
        </p:txBody>
      </p:sp>
    </p:spTree>
    <p:extLst>
      <p:ext uri="{BB962C8B-B14F-4D97-AF65-F5344CB8AC3E}">
        <p14:creationId xmlns:p14="http://schemas.microsoft.com/office/powerpoint/2010/main" val="3007173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5D9B156-3251-75AC-5A2F-76537245C105}"/>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102E8B03-0601-DF9F-AE33-C6E6AB489E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5529AD6E-E640-66B7-095E-E829BA8C8257}"/>
              </a:ext>
            </a:extLst>
          </p:cNvPr>
          <p:cNvSpPr>
            <a:spLocks noGrp="1"/>
          </p:cNvSpPr>
          <p:nvPr>
            <p:ph type="dt" sz="half" idx="10"/>
          </p:nvPr>
        </p:nvSpPr>
        <p:spPr/>
        <p:txBody>
          <a:bodyPr/>
          <a:lstStyle/>
          <a:p>
            <a:fld id="{37B58402-25E4-4CC9-A122-6E264FB1D618}" type="datetimeFigureOut">
              <a:rPr lang="sv-SE" smtClean="0"/>
              <a:t>2024-05-13</a:t>
            </a:fld>
            <a:endParaRPr lang="sv-SE" dirty="0"/>
          </a:p>
        </p:txBody>
      </p:sp>
      <p:sp>
        <p:nvSpPr>
          <p:cNvPr id="5" name="Platshållare för sidfot 4">
            <a:extLst>
              <a:ext uri="{FF2B5EF4-FFF2-40B4-BE49-F238E27FC236}">
                <a16:creationId xmlns:a16="http://schemas.microsoft.com/office/drawing/2014/main" id="{4E5D262B-91F3-A363-F2DF-11C4495563CC}"/>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FFE5C1DA-9BF3-AEFF-9515-812C960BD1C0}"/>
              </a:ext>
            </a:extLst>
          </p:cNvPr>
          <p:cNvSpPr>
            <a:spLocks noGrp="1"/>
          </p:cNvSpPr>
          <p:nvPr>
            <p:ph type="sldNum" sz="quarter" idx="12"/>
          </p:nvPr>
        </p:nvSpPr>
        <p:spPr/>
        <p:txBody>
          <a:bodyPr/>
          <a:lstStyle/>
          <a:p>
            <a:fld id="{C4B77E29-825A-4A82-A5F7-A79973EE75D1}" type="slidenum">
              <a:rPr lang="sv-SE" smtClean="0"/>
              <a:t>‹#›</a:t>
            </a:fld>
            <a:endParaRPr lang="sv-SE" dirty="0"/>
          </a:p>
        </p:txBody>
      </p:sp>
    </p:spTree>
    <p:extLst>
      <p:ext uri="{BB962C8B-B14F-4D97-AF65-F5344CB8AC3E}">
        <p14:creationId xmlns:p14="http://schemas.microsoft.com/office/powerpoint/2010/main" val="3627002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F2F9A7-64CE-31D6-6E43-AF196D541AE7}"/>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5995EDB-B8FA-C9DB-A605-CBA70BC0D4C4}"/>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230E4E65-9881-59D6-8336-40715914C87C}"/>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241A2636-E760-7326-3879-7A2A5E95BA79}"/>
              </a:ext>
            </a:extLst>
          </p:cNvPr>
          <p:cNvSpPr>
            <a:spLocks noGrp="1"/>
          </p:cNvSpPr>
          <p:nvPr>
            <p:ph type="dt" sz="half" idx="10"/>
          </p:nvPr>
        </p:nvSpPr>
        <p:spPr/>
        <p:txBody>
          <a:bodyPr/>
          <a:lstStyle/>
          <a:p>
            <a:fld id="{37B58402-25E4-4CC9-A122-6E264FB1D618}" type="datetimeFigureOut">
              <a:rPr lang="sv-SE" smtClean="0"/>
              <a:t>2024-05-13</a:t>
            </a:fld>
            <a:endParaRPr lang="sv-SE" dirty="0"/>
          </a:p>
        </p:txBody>
      </p:sp>
      <p:sp>
        <p:nvSpPr>
          <p:cNvPr id="6" name="Platshållare för sidfot 5">
            <a:extLst>
              <a:ext uri="{FF2B5EF4-FFF2-40B4-BE49-F238E27FC236}">
                <a16:creationId xmlns:a16="http://schemas.microsoft.com/office/drawing/2014/main" id="{A2C8BE15-93F6-3678-E08E-C719CB11F422}"/>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7B4BB9FD-0296-B479-1BBC-58BA09BF7109}"/>
              </a:ext>
            </a:extLst>
          </p:cNvPr>
          <p:cNvSpPr>
            <a:spLocks noGrp="1"/>
          </p:cNvSpPr>
          <p:nvPr>
            <p:ph type="sldNum" sz="quarter" idx="12"/>
          </p:nvPr>
        </p:nvSpPr>
        <p:spPr/>
        <p:txBody>
          <a:bodyPr/>
          <a:lstStyle/>
          <a:p>
            <a:fld id="{C4B77E29-825A-4A82-A5F7-A79973EE75D1}" type="slidenum">
              <a:rPr lang="sv-SE" smtClean="0"/>
              <a:t>‹#›</a:t>
            </a:fld>
            <a:endParaRPr lang="sv-SE" dirty="0"/>
          </a:p>
        </p:txBody>
      </p:sp>
    </p:spTree>
    <p:extLst>
      <p:ext uri="{BB962C8B-B14F-4D97-AF65-F5344CB8AC3E}">
        <p14:creationId xmlns:p14="http://schemas.microsoft.com/office/powerpoint/2010/main" val="2602320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7B18EE-BFD7-DD09-D6DF-C36AD9166D42}"/>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180F75A-5CE8-FDE2-7EAC-BE4AC9ACD1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14FC69F9-16CA-4883-D223-81096CD01A7F}"/>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649EF171-1F2D-8E86-5BB7-C9093AC9A9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E4BA28D1-937F-0582-7C98-89B7111F645E}"/>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F35D8C90-F1B3-AD02-D019-144A8DF0908F}"/>
              </a:ext>
            </a:extLst>
          </p:cNvPr>
          <p:cNvSpPr>
            <a:spLocks noGrp="1"/>
          </p:cNvSpPr>
          <p:nvPr>
            <p:ph type="dt" sz="half" idx="10"/>
          </p:nvPr>
        </p:nvSpPr>
        <p:spPr/>
        <p:txBody>
          <a:bodyPr/>
          <a:lstStyle/>
          <a:p>
            <a:fld id="{37B58402-25E4-4CC9-A122-6E264FB1D618}" type="datetimeFigureOut">
              <a:rPr lang="sv-SE" smtClean="0"/>
              <a:t>2024-05-13</a:t>
            </a:fld>
            <a:endParaRPr lang="sv-SE" dirty="0"/>
          </a:p>
        </p:txBody>
      </p:sp>
      <p:sp>
        <p:nvSpPr>
          <p:cNvPr id="8" name="Platshållare för sidfot 7">
            <a:extLst>
              <a:ext uri="{FF2B5EF4-FFF2-40B4-BE49-F238E27FC236}">
                <a16:creationId xmlns:a16="http://schemas.microsoft.com/office/drawing/2014/main" id="{CFB6176D-62C6-9F9F-B73A-B6A992045ED7}"/>
              </a:ext>
            </a:extLst>
          </p:cNvPr>
          <p:cNvSpPr>
            <a:spLocks noGrp="1"/>
          </p:cNvSpPr>
          <p:nvPr>
            <p:ph type="ftr" sz="quarter" idx="11"/>
          </p:nvPr>
        </p:nvSpPr>
        <p:spPr/>
        <p:txBody>
          <a:bodyPr/>
          <a:lstStyle/>
          <a:p>
            <a:endParaRPr lang="sv-SE" dirty="0"/>
          </a:p>
        </p:txBody>
      </p:sp>
      <p:sp>
        <p:nvSpPr>
          <p:cNvPr id="9" name="Platshållare för bildnummer 8">
            <a:extLst>
              <a:ext uri="{FF2B5EF4-FFF2-40B4-BE49-F238E27FC236}">
                <a16:creationId xmlns:a16="http://schemas.microsoft.com/office/drawing/2014/main" id="{A37E6726-8BAE-B242-249E-B118B3E4E713}"/>
              </a:ext>
            </a:extLst>
          </p:cNvPr>
          <p:cNvSpPr>
            <a:spLocks noGrp="1"/>
          </p:cNvSpPr>
          <p:nvPr>
            <p:ph type="sldNum" sz="quarter" idx="12"/>
          </p:nvPr>
        </p:nvSpPr>
        <p:spPr/>
        <p:txBody>
          <a:bodyPr/>
          <a:lstStyle/>
          <a:p>
            <a:fld id="{C4B77E29-825A-4A82-A5F7-A79973EE75D1}" type="slidenum">
              <a:rPr lang="sv-SE" smtClean="0"/>
              <a:t>‹#›</a:t>
            </a:fld>
            <a:endParaRPr lang="sv-SE" dirty="0"/>
          </a:p>
        </p:txBody>
      </p:sp>
    </p:spTree>
    <p:extLst>
      <p:ext uri="{BB962C8B-B14F-4D97-AF65-F5344CB8AC3E}">
        <p14:creationId xmlns:p14="http://schemas.microsoft.com/office/powerpoint/2010/main" val="1505079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C87411-9523-B321-332A-8D7450FCB684}"/>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9E1B3296-44B1-53D2-F29A-DCC72051B283}"/>
              </a:ext>
            </a:extLst>
          </p:cNvPr>
          <p:cNvSpPr>
            <a:spLocks noGrp="1"/>
          </p:cNvSpPr>
          <p:nvPr>
            <p:ph type="dt" sz="half" idx="10"/>
          </p:nvPr>
        </p:nvSpPr>
        <p:spPr/>
        <p:txBody>
          <a:bodyPr/>
          <a:lstStyle/>
          <a:p>
            <a:fld id="{37B58402-25E4-4CC9-A122-6E264FB1D618}" type="datetimeFigureOut">
              <a:rPr lang="sv-SE" smtClean="0"/>
              <a:t>2024-05-13</a:t>
            </a:fld>
            <a:endParaRPr lang="sv-SE" dirty="0"/>
          </a:p>
        </p:txBody>
      </p:sp>
      <p:sp>
        <p:nvSpPr>
          <p:cNvPr id="4" name="Platshållare för sidfot 3">
            <a:extLst>
              <a:ext uri="{FF2B5EF4-FFF2-40B4-BE49-F238E27FC236}">
                <a16:creationId xmlns:a16="http://schemas.microsoft.com/office/drawing/2014/main" id="{F3E557F8-0A98-AFA6-60B3-950BE6F98B63}"/>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E7E1AC85-2D9C-AD5D-8ED8-F4D22E6E00C6}"/>
              </a:ext>
            </a:extLst>
          </p:cNvPr>
          <p:cNvSpPr>
            <a:spLocks noGrp="1"/>
          </p:cNvSpPr>
          <p:nvPr>
            <p:ph type="sldNum" sz="quarter" idx="12"/>
          </p:nvPr>
        </p:nvSpPr>
        <p:spPr/>
        <p:txBody>
          <a:bodyPr/>
          <a:lstStyle/>
          <a:p>
            <a:fld id="{C4B77E29-825A-4A82-A5F7-A79973EE75D1}" type="slidenum">
              <a:rPr lang="sv-SE" smtClean="0"/>
              <a:t>‹#›</a:t>
            </a:fld>
            <a:endParaRPr lang="sv-SE" dirty="0"/>
          </a:p>
        </p:txBody>
      </p:sp>
    </p:spTree>
    <p:extLst>
      <p:ext uri="{BB962C8B-B14F-4D97-AF65-F5344CB8AC3E}">
        <p14:creationId xmlns:p14="http://schemas.microsoft.com/office/powerpoint/2010/main" val="2399759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15A4CA04-D1D8-2894-9734-4F86446D7121}"/>
              </a:ext>
            </a:extLst>
          </p:cNvPr>
          <p:cNvSpPr>
            <a:spLocks noGrp="1"/>
          </p:cNvSpPr>
          <p:nvPr>
            <p:ph type="dt" sz="half" idx="10"/>
          </p:nvPr>
        </p:nvSpPr>
        <p:spPr/>
        <p:txBody>
          <a:bodyPr/>
          <a:lstStyle/>
          <a:p>
            <a:fld id="{37B58402-25E4-4CC9-A122-6E264FB1D618}" type="datetimeFigureOut">
              <a:rPr lang="sv-SE" smtClean="0"/>
              <a:t>2024-05-13</a:t>
            </a:fld>
            <a:endParaRPr lang="sv-SE" dirty="0"/>
          </a:p>
        </p:txBody>
      </p:sp>
      <p:sp>
        <p:nvSpPr>
          <p:cNvPr id="3" name="Platshållare för sidfot 2">
            <a:extLst>
              <a:ext uri="{FF2B5EF4-FFF2-40B4-BE49-F238E27FC236}">
                <a16:creationId xmlns:a16="http://schemas.microsoft.com/office/drawing/2014/main" id="{A89A5AE7-4208-AE98-7DBB-A1BE14258CD2}"/>
              </a:ext>
            </a:extLst>
          </p:cNvPr>
          <p:cNvSpPr>
            <a:spLocks noGrp="1"/>
          </p:cNvSpPr>
          <p:nvPr>
            <p:ph type="ftr" sz="quarter" idx="11"/>
          </p:nvPr>
        </p:nvSpPr>
        <p:spPr/>
        <p:txBody>
          <a:bodyPr/>
          <a:lstStyle/>
          <a:p>
            <a:endParaRPr lang="sv-SE" dirty="0"/>
          </a:p>
        </p:txBody>
      </p:sp>
      <p:sp>
        <p:nvSpPr>
          <p:cNvPr id="4" name="Platshållare för bildnummer 3">
            <a:extLst>
              <a:ext uri="{FF2B5EF4-FFF2-40B4-BE49-F238E27FC236}">
                <a16:creationId xmlns:a16="http://schemas.microsoft.com/office/drawing/2014/main" id="{EB325FA8-9F99-C7BE-7774-2D2CC34BB16F}"/>
              </a:ext>
            </a:extLst>
          </p:cNvPr>
          <p:cNvSpPr>
            <a:spLocks noGrp="1"/>
          </p:cNvSpPr>
          <p:nvPr>
            <p:ph type="sldNum" sz="quarter" idx="12"/>
          </p:nvPr>
        </p:nvSpPr>
        <p:spPr/>
        <p:txBody>
          <a:bodyPr/>
          <a:lstStyle/>
          <a:p>
            <a:fld id="{C4B77E29-825A-4A82-A5F7-A79973EE75D1}" type="slidenum">
              <a:rPr lang="sv-SE" smtClean="0"/>
              <a:t>‹#›</a:t>
            </a:fld>
            <a:endParaRPr lang="sv-SE" dirty="0"/>
          </a:p>
        </p:txBody>
      </p:sp>
    </p:spTree>
    <p:extLst>
      <p:ext uri="{BB962C8B-B14F-4D97-AF65-F5344CB8AC3E}">
        <p14:creationId xmlns:p14="http://schemas.microsoft.com/office/powerpoint/2010/main" val="459909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D7721D5-98A4-3D51-3BDE-6A5ABEFCD8EC}"/>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5C36967-8DA7-F5F8-9834-D58C05921D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35306FB8-2E7D-DCD2-BBCA-A0ADC63CEC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1C1A1A93-67C3-BD6F-6CEC-42595F396920}"/>
              </a:ext>
            </a:extLst>
          </p:cNvPr>
          <p:cNvSpPr>
            <a:spLocks noGrp="1"/>
          </p:cNvSpPr>
          <p:nvPr>
            <p:ph type="dt" sz="half" idx="10"/>
          </p:nvPr>
        </p:nvSpPr>
        <p:spPr/>
        <p:txBody>
          <a:bodyPr/>
          <a:lstStyle/>
          <a:p>
            <a:fld id="{37B58402-25E4-4CC9-A122-6E264FB1D618}" type="datetimeFigureOut">
              <a:rPr lang="sv-SE" smtClean="0"/>
              <a:t>2024-05-13</a:t>
            </a:fld>
            <a:endParaRPr lang="sv-SE" dirty="0"/>
          </a:p>
        </p:txBody>
      </p:sp>
      <p:sp>
        <p:nvSpPr>
          <p:cNvPr id="6" name="Platshållare för sidfot 5">
            <a:extLst>
              <a:ext uri="{FF2B5EF4-FFF2-40B4-BE49-F238E27FC236}">
                <a16:creationId xmlns:a16="http://schemas.microsoft.com/office/drawing/2014/main" id="{764279DB-2198-11E1-4BF7-5E1B4BD77753}"/>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AEE340F1-0F19-7E79-D921-741B895739A7}"/>
              </a:ext>
            </a:extLst>
          </p:cNvPr>
          <p:cNvSpPr>
            <a:spLocks noGrp="1"/>
          </p:cNvSpPr>
          <p:nvPr>
            <p:ph type="sldNum" sz="quarter" idx="12"/>
          </p:nvPr>
        </p:nvSpPr>
        <p:spPr/>
        <p:txBody>
          <a:bodyPr/>
          <a:lstStyle/>
          <a:p>
            <a:fld id="{C4B77E29-825A-4A82-A5F7-A79973EE75D1}" type="slidenum">
              <a:rPr lang="sv-SE" smtClean="0"/>
              <a:t>‹#›</a:t>
            </a:fld>
            <a:endParaRPr lang="sv-SE" dirty="0"/>
          </a:p>
        </p:txBody>
      </p:sp>
    </p:spTree>
    <p:extLst>
      <p:ext uri="{BB962C8B-B14F-4D97-AF65-F5344CB8AC3E}">
        <p14:creationId xmlns:p14="http://schemas.microsoft.com/office/powerpoint/2010/main" val="2545561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DA7E0-99DF-B560-8A7A-4AC1AB7ADDFC}"/>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94AD4BF0-CA25-BEE2-3A9A-7021B7E349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4" name="Platshållare för text 3">
            <a:extLst>
              <a:ext uri="{FF2B5EF4-FFF2-40B4-BE49-F238E27FC236}">
                <a16:creationId xmlns:a16="http://schemas.microsoft.com/office/drawing/2014/main" id="{F4AC7AE8-490F-0DA4-5FAF-D29FBDAD5A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E1298169-C644-74C9-ED4C-C6539770028A}"/>
              </a:ext>
            </a:extLst>
          </p:cNvPr>
          <p:cNvSpPr>
            <a:spLocks noGrp="1"/>
          </p:cNvSpPr>
          <p:nvPr>
            <p:ph type="dt" sz="half" idx="10"/>
          </p:nvPr>
        </p:nvSpPr>
        <p:spPr/>
        <p:txBody>
          <a:bodyPr/>
          <a:lstStyle/>
          <a:p>
            <a:fld id="{37B58402-25E4-4CC9-A122-6E264FB1D618}" type="datetimeFigureOut">
              <a:rPr lang="sv-SE" smtClean="0"/>
              <a:t>2024-05-13</a:t>
            </a:fld>
            <a:endParaRPr lang="sv-SE" dirty="0"/>
          </a:p>
        </p:txBody>
      </p:sp>
      <p:sp>
        <p:nvSpPr>
          <p:cNvPr id="6" name="Platshållare för sidfot 5">
            <a:extLst>
              <a:ext uri="{FF2B5EF4-FFF2-40B4-BE49-F238E27FC236}">
                <a16:creationId xmlns:a16="http://schemas.microsoft.com/office/drawing/2014/main" id="{4D2E4DA9-8D82-B70F-F244-6CAC6EA28031}"/>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3A987DD1-35BE-975E-FE31-F72527E8D7D1}"/>
              </a:ext>
            </a:extLst>
          </p:cNvPr>
          <p:cNvSpPr>
            <a:spLocks noGrp="1"/>
          </p:cNvSpPr>
          <p:nvPr>
            <p:ph type="sldNum" sz="quarter" idx="12"/>
          </p:nvPr>
        </p:nvSpPr>
        <p:spPr/>
        <p:txBody>
          <a:bodyPr/>
          <a:lstStyle/>
          <a:p>
            <a:fld id="{C4B77E29-825A-4A82-A5F7-A79973EE75D1}" type="slidenum">
              <a:rPr lang="sv-SE" smtClean="0"/>
              <a:t>‹#›</a:t>
            </a:fld>
            <a:endParaRPr lang="sv-SE" dirty="0"/>
          </a:p>
        </p:txBody>
      </p:sp>
    </p:spTree>
    <p:extLst>
      <p:ext uri="{BB962C8B-B14F-4D97-AF65-F5344CB8AC3E}">
        <p14:creationId xmlns:p14="http://schemas.microsoft.com/office/powerpoint/2010/main" val="2394313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313AD92F-9247-B6F4-6948-587512D1EA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9A9C56C4-A840-47FA-D56F-72A324F3E9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E5059F7-435E-4828-F7E5-DA0E38C6B6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B58402-25E4-4CC9-A122-6E264FB1D618}" type="datetimeFigureOut">
              <a:rPr lang="sv-SE" smtClean="0"/>
              <a:t>2024-05-13</a:t>
            </a:fld>
            <a:endParaRPr lang="sv-SE" dirty="0"/>
          </a:p>
        </p:txBody>
      </p:sp>
      <p:sp>
        <p:nvSpPr>
          <p:cNvPr id="5" name="Platshållare för sidfot 4">
            <a:extLst>
              <a:ext uri="{FF2B5EF4-FFF2-40B4-BE49-F238E27FC236}">
                <a16:creationId xmlns:a16="http://schemas.microsoft.com/office/drawing/2014/main" id="{6AC8E210-38AB-6476-CB05-74F0BA94A2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Platshållare för bildnummer 5">
            <a:extLst>
              <a:ext uri="{FF2B5EF4-FFF2-40B4-BE49-F238E27FC236}">
                <a16:creationId xmlns:a16="http://schemas.microsoft.com/office/drawing/2014/main" id="{97E74AB4-C1F9-5BE2-2FEC-857EA36C00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B77E29-825A-4A82-A5F7-A79973EE75D1}" type="slidenum">
              <a:rPr lang="sv-SE" smtClean="0"/>
              <a:t>‹#›</a:t>
            </a:fld>
            <a:endParaRPr lang="sv-SE" dirty="0"/>
          </a:p>
        </p:txBody>
      </p:sp>
    </p:spTree>
    <p:extLst>
      <p:ext uri="{BB962C8B-B14F-4D97-AF65-F5344CB8AC3E}">
        <p14:creationId xmlns:p14="http://schemas.microsoft.com/office/powerpoint/2010/main" val="27590832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info@svenerikalhem.s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BD3E3CC-2B66-5134-687D-96DAD4CCA0C3}"/>
              </a:ext>
            </a:extLst>
          </p:cNvPr>
          <p:cNvSpPr>
            <a:spLocks noGrp="1"/>
          </p:cNvSpPr>
          <p:nvPr>
            <p:ph type="ctrTitle"/>
          </p:nvPr>
        </p:nvSpPr>
        <p:spPr/>
        <p:txBody>
          <a:bodyPr>
            <a:normAutofit fontScale="90000"/>
          </a:bodyPr>
          <a:lstStyle/>
          <a:p>
            <a:r>
              <a:rPr lang="sv-SE" dirty="0"/>
              <a:t>Går det att lita på någon? Är vi omgivna av bedragare o andra skurkar?</a:t>
            </a:r>
          </a:p>
        </p:txBody>
      </p:sp>
      <p:sp>
        <p:nvSpPr>
          <p:cNvPr id="3" name="Underrubrik 2">
            <a:extLst>
              <a:ext uri="{FF2B5EF4-FFF2-40B4-BE49-F238E27FC236}">
                <a16:creationId xmlns:a16="http://schemas.microsoft.com/office/drawing/2014/main" id="{DFADD158-4F20-9C4D-E4E4-1303D1CBA051}"/>
              </a:ext>
            </a:extLst>
          </p:cNvPr>
          <p:cNvSpPr>
            <a:spLocks noGrp="1"/>
          </p:cNvSpPr>
          <p:nvPr>
            <p:ph type="subTitle" idx="1"/>
          </p:nvPr>
        </p:nvSpPr>
        <p:spPr>
          <a:xfrm>
            <a:off x="1341120" y="3429000"/>
            <a:ext cx="9144000" cy="1655762"/>
          </a:xfrm>
        </p:spPr>
        <p:txBody>
          <a:bodyPr>
            <a:normAutofit/>
          </a:bodyPr>
          <a:lstStyle/>
          <a:p>
            <a:r>
              <a:rPr lang="sv-SE" sz="1800" dirty="0"/>
              <a:t>Föreläsning den 13 maj 2024 i </a:t>
            </a:r>
            <a:r>
              <a:rPr lang="sv-SE" sz="1800" dirty="0" err="1"/>
              <a:t>i</a:t>
            </a:r>
            <a:r>
              <a:rPr lang="sv-SE" sz="1800" dirty="0"/>
              <a:t> Gävle av tidigare överåklagaren Sven-Erik Alhem</a:t>
            </a:r>
          </a:p>
          <a:p>
            <a:r>
              <a:rPr lang="sv-SE" sz="1800" dirty="0">
                <a:hlinkClick r:id="rId2"/>
              </a:rPr>
              <a:t>info@svenerikalhem.se</a:t>
            </a:r>
            <a:r>
              <a:rPr lang="sv-SE" sz="1800" dirty="0"/>
              <a:t> 0739-738600</a:t>
            </a:r>
          </a:p>
        </p:txBody>
      </p:sp>
    </p:spTree>
    <p:extLst>
      <p:ext uri="{BB962C8B-B14F-4D97-AF65-F5344CB8AC3E}">
        <p14:creationId xmlns:p14="http://schemas.microsoft.com/office/powerpoint/2010/main" val="35866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DC1632-CF52-E87C-6B60-B4E4E723AA0C}"/>
              </a:ext>
            </a:extLst>
          </p:cNvPr>
          <p:cNvSpPr>
            <a:spLocks noGrp="1"/>
          </p:cNvSpPr>
          <p:nvPr>
            <p:ph type="title"/>
          </p:nvPr>
        </p:nvSpPr>
        <p:spPr/>
        <p:txBody>
          <a:bodyPr/>
          <a:lstStyle/>
          <a:p>
            <a:r>
              <a:rPr lang="sv-SE" dirty="0"/>
              <a:t>Om tillit/förtroende förr och nu</a:t>
            </a:r>
          </a:p>
        </p:txBody>
      </p:sp>
      <p:sp>
        <p:nvSpPr>
          <p:cNvPr id="3" name="Platshållare för innehåll 2">
            <a:extLst>
              <a:ext uri="{FF2B5EF4-FFF2-40B4-BE49-F238E27FC236}">
                <a16:creationId xmlns:a16="http://schemas.microsoft.com/office/drawing/2014/main" id="{CBE187AB-304A-53B5-CEA4-AFC65A7900E9}"/>
              </a:ext>
            </a:extLst>
          </p:cNvPr>
          <p:cNvSpPr>
            <a:spLocks noGrp="1"/>
          </p:cNvSpPr>
          <p:nvPr>
            <p:ph idx="1"/>
          </p:nvPr>
        </p:nvSpPr>
        <p:spPr/>
        <p:txBody>
          <a:bodyPr/>
          <a:lstStyle/>
          <a:p>
            <a:r>
              <a:rPr lang="sv-SE" dirty="0"/>
              <a:t>Öppna ytterdörren</a:t>
            </a:r>
          </a:p>
          <a:p>
            <a:endParaRPr lang="sv-SE" dirty="0"/>
          </a:p>
          <a:p>
            <a:endParaRPr lang="sv-SE" dirty="0"/>
          </a:p>
          <a:p>
            <a:endParaRPr lang="sv-SE" dirty="0"/>
          </a:p>
          <a:p>
            <a:r>
              <a:rPr lang="sv-SE" dirty="0"/>
              <a:t>Myndigheter, inte minst polisen. </a:t>
            </a:r>
            <a:r>
              <a:rPr lang="sv-SE" dirty="0" err="1"/>
              <a:t>Jmfr</a:t>
            </a:r>
            <a:r>
              <a:rPr lang="sv-SE" dirty="0"/>
              <a:t> min egen barndom med cykla utan belysning</a:t>
            </a:r>
          </a:p>
          <a:p>
            <a:r>
              <a:rPr lang="sv-SE" dirty="0"/>
              <a:t>Lite om Goodwill och badwill</a:t>
            </a:r>
          </a:p>
        </p:txBody>
      </p:sp>
    </p:spTree>
    <p:extLst>
      <p:ext uri="{BB962C8B-B14F-4D97-AF65-F5344CB8AC3E}">
        <p14:creationId xmlns:p14="http://schemas.microsoft.com/office/powerpoint/2010/main" val="3673752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1"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1"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1"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79DB162-D547-252E-55CB-C03B37D19E2E}"/>
              </a:ext>
            </a:extLst>
          </p:cNvPr>
          <p:cNvSpPr>
            <a:spLocks noGrp="1"/>
          </p:cNvSpPr>
          <p:nvPr>
            <p:ph type="ctrTitle"/>
          </p:nvPr>
        </p:nvSpPr>
        <p:spPr/>
        <p:txBody>
          <a:bodyPr>
            <a:normAutofit fontScale="90000"/>
          </a:bodyPr>
          <a:lstStyle/>
          <a:p>
            <a:r>
              <a:rPr lang="sv-SE" dirty="0"/>
              <a:t>Perspektiv? Från misstänkt/tilltalad eller brottsoffer/målsägande?</a:t>
            </a:r>
          </a:p>
        </p:txBody>
      </p:sp>
      <p:sp>
        <p:nvSpPr>
          <p:cNvPr id="3" name="Underrubrik 2">
            <a:extLst>
              <a:ext uri="{FF2B5EF4-FFF2-40B4-BE49-F238E27FC236}">
                <a16:creationId xmlns:a16="http://schemas.microsoft.com/office/drawing/2014/main" id="{2F745FA0-03E3-EE69-F8D3-0C1742130766}"/>
              </a:ext>
            </a:extLst>
          </p:cNvPr>
          <p:cNvSpPr>
            <a:spLocks noGrp="1"/>
          </p:cNvSpPr>
          <p:nvPr>
            <p:ph type="subTitle" idx="1"/>
          </p:nvPr>
        </p:nvSpPr>
        <p:spPr/>
        <p:txBody>
          <a:bodyPr/>
          <a:lstStyle/>
          <a:p>
            <a:r>
              <a:rPr lang="sv-SE" dirty="0"/>
              <a:t>Några </a:t>
            </a:r>
            <a:r>
              <a:rPr lang="sv-SE" dirty="0" err="1"/>
              <a:t>exempel:Semesterförberedelser</a:t>
            </a:r>
            <a:endParaRPr lang="sv-SE" dirty="0"/>
          </a:p>
          <a:p>
            <a:r>
              <a:rPr lang="sv-SE" dirty="0"/>
              <a:t>Besök på begravningsplats: Töm bilen själv!</a:t>
            </a:r>
          </a:p>
        </p:txBody>
      </p:sp>
    </p:spTree>
    <p:extLst>
      <p:ext uri="{BB962C8B-B14F-4D97-AF65-F5344CB8AC3E}">
        <p14:creationId xmlns:p14="http://schemas.microsoft.com/office/powerpoint/2010/main" val="2011612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9527A1-0C19-23F8-3C15-EA6BC2F8FDD9}"/>
              </a:ext>
            </a:extLst>
          </p:cNvPr>
          <p:cNvSpPr>
            <a:spLocks noGrp="1"/>
          </p:cNvSpPr>
          <p:nvPr>
            <p:ph type="title"/>
          </p:nvPr>
        </p:nvSpPr>
        <p:spPr/>
        <p:txBody>
          <a:bodyPr/>
          <a:lstStyle/>
          <a:p>
            <a:r>
              <a:rPr lang="sv-SE" dirty="0"/>
              <a:t>Något om lagar, förordningar och beteenden</a:t>
            </a:r>
          </a:p>
        </p:txBody>
      </p:sp>
      <p:sp>
        <p:nvSpPr>
          <p:cNvPr id="3" name="Platshållare för innehåll 2">
            <a:extLst>
              <a:ext uri="{FF2B5EF4-FFF2-40B4-BE49-F238E27FC236}">
                <a16:creationId xmlns:a16="http://schemas.microsoft.com/office/drawing/2014/main" id="{1BA3EF00-69AD-1230-AB78-03A0F4496D03}"/>
              </a:ext>
            </a:extLst>
          </p:cNvPr>
          <p:cNvSpPr>
            <a:spLocks noGrp="1"/>
          </p:cNvSpPr>
          <p:nvPr>
            <p:ph idx="1"/>
          </p:nvPr>
        </p:nvSpPr>
        <p:spPr/>
        <p:txBody>
          <a:bodyPr>
            <a:normAutofit/>
          </a:bodyPr>
          <a:lstStyle/>
          <a:p>
            <a:r>
              <a:rPr lang="sv-SE" dirty="0"/>
              <a:t>Likheten inför lagen. Regelverket omfattar alla. I teorin o i praktiken?</a:t>
            </a:r>
          </a:p>
          <a:p>
            <a:r>
              <a:rPr lang="sv-SE" dirty="0"/>
              <a:t>Bevisbördan i brottmål. Vad betyder den i praktiken för den som är utsatt för brott?</a:t>
            </a:r>
          </a:p>
          <a:p>
            <a:r>
              <a:rPr lang="sv-SE" dirty="0"/>
              <a:t>Anmälan om brott. Muntlig skriftlig. Betydelsen för den som känner sig svag att ha en stödperson vid sin sida. Begäran om att få ett målsägandebiträde</a:t>
            </a:r>
          </a:p>
          <a:p>
            <a:r>
              <a:rPr lang="sv-SE" dirty="0"/>
              <a:t>Uppföljningen av anmälan</a:t>
            </a:r>
          </a:p>
          <a:p>
            <a:r>
              <a:rPr lang="sv-SE" dirty="0"/>
              <a:t>Överprövningsmöjligheten, Viktig inte minst nu</a:t>
            </a:r>
          </a:p>
        </p:txBody>
      </p:sp>
    </p:spTree>
    <p:extLst>
      <p:ext uri="{BB962C8B-B14F-4D97-AF65-F5344CB8AC3E}">
        <p14:creationId xmlns:p14="http://schemas.microsoft.com/office/powerpoint/2010/main" val="1568189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BD60B08-5478-FB70-7434-F05038467D85}"/>
              </a:ext>
            </a:extLst>
          </p:cNvPr>
          <p:cNvSpPr>
            <a:spLocks noGrp="1"/>
          </p:cNvSpPr>
          <p:nvPr>
            <p:ph type="ctrTitle"/>
          </p:nvPr>
        </p:nvSpPr>
        <p:spPr/>
        <p:txBody>
          <a:bodyPr>
            <a:normAutofit fontScale="90000"/>
          </a:bodyPr>
          <a:lstStyle/>
          <a:p>
            <a:r>
              <a:rPr lang="sv-SE" dirty="0"/>
              <a:t>Alla brottsoffer har rätt till stöd. Olika former. Olika brott. T ex bedrägerier. Eller våld i nära relation. Mot äldre </a:t>
            </a:r>
            <a:r>
              <a:rPr lang="sv-SE"/>
              <a:t>t ex</a:t>
            </a:r>
            <a:endParaRPr lang="sv-SE" dirty="0"/>
          </a:p>
        </p:txBody>
      </p:sp>
      <p:sp>
        <p:nvSpPr>
          <p:cNvPr id="3" name="Underrubrik 2">
            <a:extLst>
              <a:ext uri="{FF2B5EF4-FFF2-40B4-BE49-F238E27FC236}">
                <a16:creationId xmlns:a16="http://schemas.microsoft.com/office/drawing/2014/main" id="{32D808B3-5434-37CA-A1D8-1DD4011C25EB}"/>
              </a:ext>
            </a:extLst>
          </p:cNvPr>
          <p:cNvSpPr>
            <a:spLocks noGrp="1"/>
          </p:cNvSpPr>
          <p:nvPr>
            <p:ph type="subTitle" idx="1"/>
          </p:nvPr>
        </p:nvSpPr>
        <p:spPr>
          <a:xfrm>
            <a:off x="1524000" y="4800600"/>
            <a:ext cx="9144000" cy="457200"/>
          </a:xfrm>
        </p:spPr>
        <p:txBody>
          <a:bodyPr>
            <a:normAutofit fontScale="70000" lnSpcReduction="20000"/>
          </a:bodyPr>
          <a:lstStyle/>
          <a:p>
            <a:r>
              <a:rPr lang="sv-SE" dirty="0"/>
              <a:t>Alla har också rätt (obs rätt men inte skyldighet) att freda sig från brottsliga angrepp. Nödvärnsrätten</a:t>
            </a:r>
          </a:p>
        </p:txBody>
      </p:sp>
    </p:spTree>
    <p:extLst>
      <p:ext uri="{BB962C8B-B14F-4D97-AF65-F5344CB8AC3E}">
        <p14:creationId xmlns:p14="http://schemas.microsoft.com/office/powerpoint/2010/main" val="3535359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C193ED2-9E8D-8432-9C79-B9DC9D4AFDFE}"/>
              </a:ext>
            </a:extLst>
          </p:cNvPr>
          <p:cNvSpPr>
            <a:spLocks noGrp="1"/>
          </p:cNvSpPr>
          <p:nvPr>
            <p:ph type="title"/>
          </p:nvPr>
        </p:nvSpPr>
        <p:spPr/>
        <p:txBody>
          <a:bodyPr/>
          <a:lstStyle/>
          <a:p>
            <a:r>
              <a:rPr lang="sv-SE" dirty="0"/>
              <a:t>Vad kan man som enskild göra för att skydda sig mot brott? Diskutera gärna</a:t>
            </a:r>
          </a:p>
        </p:txBody>
      </p:sp>
      <p:sp>
        <p:nvSpPr>
          <p:cNvPr id="3" name="Platshållare för innehåll 2">
            <a:extLst>
              <a:ext uri="{FF2B5EF4-FFF2-40B4-BE49-F238E27FC236}">
                <a16:creationId xmlns:a16="http://schemas.microsoft.com/office/drawing/2014/main" id="{A5A12286-BED6-9255-9B2C-2D0D491B1C80}"/>
              </a:ext>
            </a:extLst>
          </p:cNvPr>
          <p:cNvSpPr>
            <a:spLocks noGrp="1"/>
          </p:cNvSpPr>
          <p:nvPr>
            <p:ph idx="1"/>
          </p:nvPr>
        </p:nvSpPr>
        <p:spPr/>
        <p:txBody>
          <a:bodyPr/>
          <a:lstStyle/>
          <a:p>
            <a:r>
              <a:rPr lang="sv-SE" dirty="0"/>
              <a:t>Vilket ansvar bör bankerna ha vad gäller bedrägerier?</a:t>
            </a:r>
          </a:p>
          <a:p>
            <a:r>
              <a:rPr lang="sv-SE" sz="1800" dirty="0">
                <a:effectLst/>
                <a:latin typeface="Calibri" panose="020F0502020204030204" pitchFamily="34" charset="0"/>
                <a:ea typeface="Calibri" panose="020F0502020204030204" pitchFamily="34" charset="0"/>
                <a:cs typeface="Times New Roman" panose="02020603050405020304" pitchFamily="18" charset="0"/>
              </a:rPr>
              <a:t>Många organisationer samarbetar nu med BOJ för att söka förbättra läget för bankkunderna och för att lägga ett tyngre ansvar på bankerna. Vi bankkunder utför numera mycket av det som före digitaliseringen ankom på tjänstepersonalen i bankerna. Bankdosan blir lätt att se som ett farligt ”vapen” i händerna på kunden när förrädiska och falskt förtroendegivande personer ger ”goda råd” om vad kunden lämpligen snabbt bör göra för att t ex förhindra en hotfull förlust</a:t>
            </a:r>
          </a:p>
          <a:p>
            <a:r>
              <a:rPr lang="sv-SE" sz="1800" dirty="0">
                <a:latin typeface="Calibri" panose="020F0502020204030204" pitchFamily="34" charset="0"/>
                <a:cs typeface="Times New Roman" panose="02020603050405020304" pitchFamily="18" charset="0"/>
              </a:rPr>
              <a:t>forts</a:t>
            </a:r>
            <a:endParaRPr lang="sv-SE" dirty="0"/>
          </a:p>
        </p:txBody>
      </p:sp>
    </p:spTree>
    <p:extLst>
      <p:ext uri="{BB962C8B-B14F-4D97-AF65-F5344CB8AC3E}">
        <p14:creationId xmlns:p14="http://schemas.microsoft.com/office/powerpoint/2010/main" val="724057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3DAE30-0F75-D2E1-B850-5D126E1FE0CE}"/>
              </a:ext>
            </a:extLst>
          </p:cNvPr>
          <p:cNvSpPr>
            <a:spLocks noGrp="1"/>
          </p:cNvSpPr>
          <p:nvPr>
            <p:ph type="ctrTitle"/>
          </p:nvPr>
        </p:nvSpPr>
        <p:spPr/>
        <p:txBody>
          <a:bodyPr/>
          <a:lstStyle/>
          <a:p>
            <a:r>
              <a:rPr lang="sv-SE" sz="1800" dirty="0">
                <a:effectLst/>
                <a:latin typeface="Calibri" panose="020F0502020204030204" pitchFamily="34" charset="0"/>
                <a:ea typeface="Calibri" panose="020F0502020204030204" pitchFamily="34" charset="0"/>
                <a:cs typeface="Times New Roman" panose="02020603050405020304" pitchFamily="18" charset="0"/>
              </a:rPr>
              <a:t>Mina </a:t>
            </a:r>
            <a:r>
              <a:rPr lang="sv-SE" sz="1800">
                <a:effectLst/>
                <a:latin typeface="Calibri" panose="020F0502020204030204" pitchFamily="34" charset="0"/>
                <a:ea typeface="Calibri" panose="020F0502020204030204" pitchFamily="34" charset="0"/>
                <a:cs typeface="Times New Roman" panose="02020603050405020304" pitchFamily="18" charset="0"/>
              </a:rPr>
              <a:t>tankegångar:</a:t>
            </a:r>
            <a:br>
              <a:rPr lang="sv-SE" sz="1800">
                <a:effectLst/>
                <a:latin typeface="Calibri" panose="020F0502020204030204" pitchFamily="34" charset="0"/>
                <a:ea typeface="Calibri" panose="020F0502020204030204" pitchFamily="34" charset="0"/>
                <a:cs typeface="Times New Roman" panose="02020603050405020304" pitchFamily="18" charset="0"/>
              </a:rPr>
            </a:br>
            <a:r>
              <a:rPr lang="sv-SE" sz="1800">
                <a:effectLst/>
                <a:latin typeface="Calibri" panose="020F0502020204030204" pitchFamily="34" charset="0"/>
                <a:ea typeface="Calibri" panose="020F0502020204030204" pitchFamily="34" charset="0"/>
                <a:cs typeface="Times New Roman" panose="02020603050405020304" pitchFamily="18" charset="0"/>
              </a:rPr>
              <a:t>Ett </a:t>
            </a:r>
            <a:r>
              <a:rPr lang="sv-SE" sz="1800" dirty="0">
                <a:effectLst/>
                <a:latin typeface="Calibri" panose="020F0502020204030204" pitchFamily="34" charset="0"/>
                <a:ea typeface="Calibri" panose="020F0502020204030204" pitchFamily="34" charset="0"/>
                <a:cs typeface="Times New Roman" panose="02020603050405020304" pitchFamily="18" charset="0"/>
              </a:rPr>
              <a:t>mycket viktigt inslag i vad bankerna obligatoriskt måste genomföra för att undvika drabbas av någon form av straffrättsligt ansvar t ex i formen av företagsbot är att träffa dokumenterade individuellt anpassade konkreta kundavtal med envar kund för att därigenom eliminera riskerna för orimliga överföringar till konton som ej tidigare använts. I varje sådant avtal bör – t ex när fråga är om en äldre bankkund – diskuteras behovet av särskild vägledning/kontakt med banken eller anhörig. </a:t>
            </a:r>
            <a:endParaRPr lang="sv-SE" dirty="0"/>
          </a:p>
        </p:txBody>
      </p:sp>
      <p:sp>
        <p:nvSpPr>
          <p:cNvPr id="3" name="Underrubrik 2">
            <a:extLst>
              <a:ext uri="{FF2B5EF4-FFF2-40B4-BE49-F238E27FC236}">
                <a16:creationId xmlns:a16="http://schemas.microsoft.com/office/drawing/2014/main" id="{7ACD31D1-24EC-CE6A-3056-AC2AD91DF0BB}"/>
              </a:ext>
            </a:extLst>
          </p:cNvPr>
          <p:cNvSpPr>
            <a:spLocks noGrp="1"/>
          </p:cNvSpPr>
          <p:nvPr>
            <p:ph type="subTitle" idx="1"/>
          </p:nvPr>
        </p:nvSpPr>
        <p:spPr/>
        <p:txBody>
          <a:bodyPr/>
          <a:lstStyle/>
          <a:p>
            <a:r>
              <a:rPr lang="sv-SE" sz="1800" dirty="0">
                <a:effectLst/>
                <a:latin typeface="Calibri" panose="020F0502020204030204" pitchFamily="34" charset="0"/>
                <a:ea typeface="Calibri" panose="020F0502020204030204" pitchFamily="34" charset="0"/>
                <a:cs typeface="Times New Roman" panose="02020603050405020304" pitchFamily="18" charset="0"/>
              </a:rPr>
              <a:t>Bankerna sitter på kompetensen när det gäller att göra det så mycket tuffare för kriminella att enkelt roffa åt sig bankkundernas pengar. </a:t>
            </a:r>
            <a:endParaRPr lang="sv-SE" dirty="0"/>
          </a:p>
        </p:txBody>
      </p:sp>
    </p:spTree>
    <p:extLst>
      <p:ext uri="{BB962C8B-B14F-4D97-AF65-F5344CB8AC3E}">
        <p14:creationId xmlns:p14="http://schemas.microsoft.com/office/powerpoint/2010/main" val="2327755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5299BF0-73D7-6350-B623-4A9F2530CDE8}"/>
              </a:ext>
            </a:extLst>
          </p:cNvPr>
          <p:cNvSpPr>
            <a:spLocks noGrp="1"/>
          </p:cNvSpPr>
          <p:nvPr>
            <p:ph type="title"/>
          </p:nvPr>
        </p:nvSpPr>
        <p:spPr/>
        <p:txBody>
          <a:bodyPr/>
          <a:lstStyle/>
          <a:p>
            <a:r>
              <a:rPr lang="sv-SE" dirty="0"/>
              <a:t>Diskussionsstund. Erfarenheter av bedrägerier</a:t>
            </a:r>
          </a:p>
        </p:txBody>
      </p:sp>
      <p:sp>
        <p:nvSpPr>
          <p:cNvPr id="3" name="Platshållare för innehåll 2">
            <a:extLst>
              <a:ext uri="{FF2B5EF4-FFF2-40B4-BE49-F238E27FC236}">
                <a16:creationId xmlns:a16="http://schemas.microsoft.com/office/drawing/2014/main" id="{45F64836-3C21-438E-36C4-B6D177BE224B}"/>
              </a:ext>
            </a:extLst>
          </p:cNvPr>
          <p:cNvSpPr>
            <a:spLocks noGrp="1"/>
          </p:cNvSpPr>
          <p:nvPr>
            <p:ph idx="1"/>
          </p:nvPr>
        </p:nvSpPr>
        <p:spPr/>
        <p:txBody>
          <a:bodyPr/>
          <a:lstStyle/>
          <a:p>
            <a:r>
              <a:rPr lang="sv-SE" dirty="0"/>
              <a:t>Exempel</a:t>
            </a:r>
          </a:p>
          <a:p>
            <a:r>
              <a:rPr lang="sv-SE" dirty="0"/>
              <a:t>Vad borde kunna göra bankärendena säkrare?</a:t>
            </a:r>
          </a:p>
          <a:p>
            <a:r>
              <a:rPr lang="sv-SE" dirty="0"/>
              <a:t>Betydelsen av stöd i olika former</a:t>
            </a:r>
          </a:p>
          <a:p>
            <a:r>
              <a:rPr lang="sv-SE" dirty="0"/>
              <a:t>Erfarenheter eller risker vad gäller andra brott än bedrägerier som äldre människor kan utsättas för?</a:t>
            </a:r>
          </a:p>
          <a:p>
            <a:r>
              <a:rPr lang="sv-SE" dirty="0"/>
              <a:t>Våld i nära relation t ex </a:t>
            </a:r>
          </a:p>
          <a:p>
            <a:r>
              <a:rPr lang="sv-SE" dirty="0"/>
              <a:t>Ex på straffvärdehöjande omständigheter. Viktigt från prioriteringsfrågan hos polisen</a:t>
            </a:r>
          </a:p>
          <a:p>
            <a:r>
              <a:rPr lang="sv-SE" dirty="0"/>
              <a:t>Något om medföljande stöd vid t ex former av demens</a:t>
            </a:r>
          </a:p>
        </p:txBody>
      </p:sp>
    </p:spTree>
    <p:extLst>
      <p:ext uri="{BB962C8B-B14F-4D97-AF65-F5344CB8AC3E}">
        <p14:creationId xmlns:p14="http://schemas.microsoft.com/office/powerpoint/2010/main" val="4272108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3764F520984FCD46BAAD490AFB68BA14" ma:contentTypeVersion="16" ma:contentTypeDescription="Skapa ett nytt dokument." ma:contentTypeScope="" ma:versionID="04150a72aa3f1ceb664a3e1037f722ac">
  <xsd:schema xmlns:xsd="http://www.w3.org/2001/XMLSchema" xmlns:xs="http://www.w3.org/2001/XMLSchema" xmlns:p="http://schemas.microsoft.com/office/2006/metadata/properties" xmlns:ns2="d5353445-59c2-4be6-8a9d-1d4ed9174c0a" xmlns:ns3="0d88ce99-413e-45d6-b6fd-9a0808fa5d7c" targetNamespace="http://schemas.microsoft.com/office/2006/metadata/properties" ma:root="true" ma:fieldsID="c42bab02fa394bf4ddf0838e6b0e1e48" ns2:_="" ns3:_="">
    <xsd:import namespace="d5353445-59c2-4be6-8a9d-1d4ed9174c0a"/>
    <xsd:import namespace="0d88ce99-413e-45d6-b6fd-9a0808fa5d7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ServiceOCR" minOccurs="0"/>
                <xsd:element ref="ns3:SharedWithUsers" minOccurs="0"/>
                <xsd:element ref="ns3:SharedWithDetails" minOccurs="0"/>
                <xsd:element ref="ns2:lcf76f155ced4ddcb4097134ff3c332f" minOccurs="0"/>
                <xsd:element ref="ns3:TaxCatchAll"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353445-59c2-4be6-8a9d-1d4ed9174c0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Bildmarkeringar" ma:readOnly="false" ma:fieldId="{5cf76f15-5ced-4ddc-b409-7134ff3c332f}" ma:taxonomyMulti="true" ma:sspId="6965770c-8af7-4e59-a779-d7ffb83b0afd"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d88ce99-413e-45d6-b6fd-9a0808fa5d7c" elementFormDefault="qualified">
    <xsd:import namespace="http://schemas.microsoft.com/office/2006/documentManagement/types"/>
    <xsd:import namespace="http://schemas.microsoft.com/office/infopath/2007/PartnerControls"/>
    <xsd:element name="SharedWithUsers" ma:index="16"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Delat med information" ma:internalName="SharedWithDetails" ma:readOnly="true">
      <xsd:simpleType>
        <xsd:restriction base="dms:Note">
          <xsd:maxLength value="255"/>
        </xsd:restriction>
      </xsd:simpleType>
    </xsd:element>
    <xsd:element name="TaxCatchAll" ma:index="20" nillable="true" ma:displayName="Taxonomy Catch All Column" ma:hidden="true" ma:list="{b386001f-3950-412e-a3f9-d2dd37fed5c6}" ma:internalName="TaxCatchAll" ma:showField="CatchAllData" ma:web="0d88ce99-413e-45d6-b6fd-9a0808fa5d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86CFB0-5372-48EA-9E8C-7DC16F01E7A7}"/>
</file>

<file path=customXml/itemProps2.xml><?xml version="1.0" encoding="utf-8"?>
<ds:datastoreItem xmlns:ds="http://schemas.openxmlformats.org/officeDocument/2006/customXml" ds:itemID="{515F7EBA-EF8F-4F67-8F40-A3436F91612C}"/>
</file>

<file path=docProps/app.xml><?xml version="1.0" encoding="utf-8"?>
<Properties xmlns="http://schemas.openxmlformats.org/officeDocument/2006/extended-properties" xmlns:vt="http://schemas.openxmlformats.org/officeDocument/2006/docPropsVTypes">
  <TotalTime>110</TotalTime>
  <Words>480</Words>
  <Application>Microsoft Office PowerPoint</Application>
  <PresentationFormat>Bredbild</PresentationFormat>
  <Paragraphs>35</Paragraphs>
  <Slides>8</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8</vt:i4>
      </vt:variant>
    </vt:vector>
  </HeadingPairs>
  <TitlesOfParts>
    <vt:vector size="12" baseType="lpstr">
      <vt:lpstr>Arial</vt:lpstr>
      <vt:lpstr>Calibri</vt:lpstr>
      <vt:lpstr>Calibri Light</vt:lpstr>
      <vt:lpstr>Office-tema</vt:lpstr>
      <vt:lpstr>Går det att lita på någon? Är vi omgivna av bedragare o andra skurkar?</vt:lpstr>
      <vt:lpstr>Om tillit/förtroende förr och nu</vt:lpstr>
      <vt:lpstr>Perspektiv? Från misstänkt/tilltalad eller brottsoffer/målsägande?</vt:lpstr>
      <vt:lpstr>Något om lagar, förordningar och beteenden</vt:lpstr>
      <vt:lpstr>Alla brottsoffer har rätt till stöd. Olika former. Olika brott. T ex bedrägerier. Eller våld i nära relation. Mot äldre t ex</vt:lpstr>
      <vt:lpstr>Vad kan man som enskild göra för att skydda sig mot brott? Diskutera gärna</vt:lpstr>
      <vt:lpstr>Mina tankegångar: Ett mycket viktigt inslag i vad bankerna obligatoriskt måste genomföra för att undvika drabbas av någon form av straffrättsligt ansvar t ex i formen av företagsbot är att träffa dokumenterade individuellt anpassade konkreta kundavtal med envar kund för att därigenom eliminera riskerna för orimliga överföringar till konton som ej tidigare använts. I varje sådant avtal bör – t ex när fråga är om en äldre bankkund – diskuteras behovet av särskild vägledning/kontakt med banken eller anhörig. </vt:lpstr>
      <vt:lpstr>Diskussionsstund. Erfarenheter av bedrägerier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Går det att lita på någon? Är vi omgivna av bedragare o andra skurkar?</dc:title>
  <dc:creator>Sven-Erik Alhem</dc:creator>
  <cp:lastModifiedBy>Sven-Erik Alhem</cp:lastModifiedBy>
  <cp:revision>12</cp:revision>
  <dcterms:created xsi:type="dcterms:W3CDTF">2024-05-12T12:22:51Z</dcterms:created>
  <dcterms:modified xsi:type="dcterms:W3CDTF">2024-05-13T10:03:26Z</dcterms:modified>
</cp:coreProperties>
</file>